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  <p:sldMasterId id="2147483872" r:id="rId2"/>
  </p:sldMasterIdLst>
  <p:notesMasterIdLst>
    <p:notesMasterId r:id="rId68"/>
  </p:notesMasterIdLst>
  <p:handoutMasterIdLst>
    <p:handoutMasterId r:id="rId69"/>
  </p:handoutMasterIdLst>
  <p:sldIdLst>
    <p:sldId id="256" r:id="rId3"/>
    <p:sldId id="326" r:id="rId4"/>
    <p:sldId id="337" r:id="rId5"/>
    <p:sldId id="339" r:id="rId6"/>
    <p:sldId id="340" r:id="rId7"/>
    <p:sldId id="341" r:id="rId8"/>
    <p:sldId id="257" r:id="rId9"/>
    <p:sldId id="324" r:id="rId10"/>
    <p:sldId id="325" r:id="rId11"/>
    <p:sldId id="261" r:id="rId12"/>
    <p:sldId id="262" r:id="rId13"/>
    <p:sldId id="263" r:id="rId14"/>
    <p:sldId id="270" r:id="rId15"/>
    <p:sldId id="271" r:id="rId16"/>
    <p:sldId id="269" r:id="rId17"/>
    <p:sldId id="264" r:id="rId18"/>
    <p:sldId id="265" r:id="rId19"/>
    <p:sldId id="266" r:id="rId20"/>
    <p:sldId id="267" r:id="rId21"/>
    <p:sldId id="268" r:id="rId22"/>
    <p:sldId id="284" r:id="rId23"/>
    <p:sldId id="259" r:id="rId24"/>
    <p:sldId id="285" r:id="rId25"/>
    <p:sldId id="287" r:id="rId26"/>
    <p:sldId id="327" r:id="rId27"/>
    <p:sldId id="342" r:id="rId28"/>
    <p:sldId id="300" r:id="rId29"/>
    <p:sldId id="301" r:id="rId30"/>
    <p:sldId id="302" r:id="rId31"/>
    <p:sldId id="303" r:id="rId32"/>
    <p:sldId id="304" r:id="rId33"/>
    <p:sldId id="305" r:id="rId34"/>
    <p:sldId id="335" r:id="rId35"/>
    <p:sldId id="306" r:id="rId36"/>
    <p:sldId id="307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272" r:id="rId48"/>
    <p:sldId id="334" r:id="rId49"/>
    <p:sldId id="309" r:id="rId50"/>
    <p:sldId id="313" r:id="rId51"/>
    <p:sldId id="314" r:id="rId52"/>
    <p:sldId id="315" r:id="rId53"/>
    <p:sldId id="310" r:id="rId54"/>
    <p:sldId id="316" r:id="rId55"/>
    <p:sldId id="311" r:id="rId56"/>
    <p:sldId id="312" r:id="rId57"/>
    <p:sldId id="317" r:id="rId58"/>
    <p:sldId id="320" r:id="rId59"/>
    <p:sldId id="328" r:id="rId60"/>
    <p:sldId id="329" r:id="rId61"/>
    <p:sldId id="330" r:id="rId62"/>
    <p:sldId id="318" r:id="rId63"/>
    <p:sldId id="331" r:id="rId64"/>
    <p:sldId id="332" r:id="rId65"/>
    <p:sldId id="319" r:id="rId66"/>
    <p:sldId id="333" r:id="rId67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1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F5E14A3F-43A0-0C49-8B17-39E5303D9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2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17B912BD-EFC9-914D-B1ED-6C4548937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7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6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F2ED5-81D1-D945-B2C0-6EE25123E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1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ADC3-41C6-D04B-9650-0D61B15D6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tx1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5400000" scaled="0"/>
          </a:gradFill>
          <a:ln w="76200">
            <a:gradFill>
              <a:gsLst>
                <a:gs pos="0">
                  <a:schemeClr val="bg2">
                    <a:lumMod val="60000"/>
                    <a:lumOff val="40000"/>
                    <a:alpha val="90000"/>
                  </a:schemeClr>
                </a:gs>
                <a:gs pos="50000">
                  <a:schemeClr val="bg2">
                    <a:lumMod val="60000"/>
                    <a:lumOff val="40000"/>
                    <a:alpha val="80000"/>
                  </a:schemeClr>
                </a:gs>
                <a:gs pos="100000">
                  <a:schemeClr val="bg2">
                    <a:alpha val="70000"/>
                  </a:schemeClr>
                </a:gs>
              </a:gsLst>
              <a:lin ang="5400000" scaled="0"/>
            </a:gradFill>
            <a:miter lim="800000"/>
          </a:ln>
          <a:scene3d>
            <a:camera prst="orthographicFront"/>
            <a:lightRig rig="contrasting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8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5" name="Diagonal Stripe 4"/>
          <p:cNvSpPr/>
          <p:nvPr/>
        </p:nvSpPr>
        <p:spPr>
          <a:xfrm rot="21321315" flipH="1">
            <a:off x="481841" y="2629969"/>
            <a:ext cx="8419617" cy="685800"/>
          </a:xfrm>
          <a:prstGeom prst="diagStripe">
            <a:avLst>
              <a:gd name="adj" fmla="val 50001"/>
            </a:avLst>
          </a:prstGeom>
          <a:solidFill>
            <a:schemeClr val="tx2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sz="180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" y="228600"/>
            <a:ext cx="8503920" cy="2438400"/>
          </a:xfrm>
        </p:spPr>
        <p:txBody>
          <a:bodyPr anchor="b"/>
          <a:lstStyle>
            <a:lvl1pPr algn="r" defTabSz="914400" rtl="0" eaLnBrk="1" latinLnBrk="0" hangingPunct="1">
              <a:spcBef>
                <a:spcPct val="0"/>
              </a:spcBef>
              <a:buNone/>
              <a:defRPr sz="6600" b="0" kern="1200" spc="25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50800" dist="101600" dir="30000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6760" y="2971800"/>
            <a:ext cx="4267200" cy="1725706"/>
          </a:xfrm>
        </p:spPr>
        <p:txBody>
          <a:bodyPr/>
          <a:lstStyle>
            <a:lvl1pPr marL="0" indent="0" algn="r">
              <a:buNone/>
              <a:defRPr sz="1800">
                <a:gradFill>
                  <a:gsLst>
                    <a:gs pos="1000">
                      <a:schemeClr val="tx2">
                        <a:lumMod val="40000"/>
                        <a:lumOff val="60000"/>
                      </a:schemeClr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27057B7-A6D0-3044-AC9B-848C937BE840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A3CCB50-76E8-5C44-8D3F-201B996D5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20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CF7F19B-8EB2-544B-8248-7F92C568C105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5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CC64543-E20A-1D46-8702-C2C7656D1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14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1676400"/>
            <a:ext cx="7315200" cy="1362075"/>
          </a:xfrm>
        </p:spPr>
        <p:txBody>
          <a:bodyPr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4800" b="0" kern="1200" spc="25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50800" dist="101600" dir="30000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063" y="3148013"/>
            <a:ext cx="7315200" cy="1119187"/>
          </a:xfr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buFont typeface="Wingdings" pitchFamily="2" charset="2"/>
              <a:buNone/>
              <a:defRPr sz="1800" kern="1200">
                <a:ln>
                  <a:noFill/>
                </a:ln>
                <a:gradFill>
                  <a:gsLst>
                    <a:gs pos="1000">
                      <a:schemeClr val="tx2">
                        <a:lumMod val="40000"/>
                        <a:lumOff val="60000"/>
                      </a:schemeClr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F4155C-F1BB-D94D-9F51-A499CA95B772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855BA44-3C00-1749-83C6-C402B7A663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60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228600"/>
            <a:ext cx="850392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8062" y="1922463"/>
            <a:ext cx="3429000" cy="395446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000" baseline="0"/>
            </a:lvl1pPr>
            <a:lvl2pPr marL="685800" indent="-228600">
              <a:buFont typeface="Wingdings" pitchFamily="2" charset="2"/>
              <a:buChar char="§"/>
              <a:defRPr sz="1800" baseline="0"/>
            </a:lvl2pPr>
            <a:lvl3pPr marL="1143000" indent="-228600">
              <a:buFont typeface="Wingdings" pitchFamily="2" charset="2"/>
              <a:buChar char="§"/>
              <a:defRPr sz="1800" baseline="0"/>
            </a:lvl3pPr>
            <a:lvl4pPr marL="1600200" indent="-228600">
              <a:buFont typeface="Wingdings" pitchFamily="2" charset="2"/>
              <a:buChar char="§"/>
              <a:defRPr sz="1800" baseline="0"/>
            </a:lvl4pPr>
            <a:lvl5pPr marL="2057400" indent="-228600">
              <a:buFont typeface="Wingdings" pitchFamily="2" charset="2"/>
              <a:buChar char="§"/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922463"/>
            <a:ext cx="3429000" cy="395446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000" baseline="0"/>
            </a:lvl1pPr>
            <a:lvl2pPr marL="685800" indent="-228600">
              <a:buFont typeface="Wingdings" pitchFamily="2" charset="2"/>
              <a:buChar char="§"/>
              <a:defRPr sz="1800" baseline="0"/>
            </a:lvl2pPr>
            <a:lvl3pPr marL="1143000" indent="-228600">
              <a:buFont typeface="Wingdings" pitchFamily="2" charset="2"/>
              <a:buChar char="§"/>
              <a:defRPr sz="1800" baseline="0"/>
            </a:lvl3pPr>
            <a:lvl4pPr marL="1600200" indent="-228600">
              <a:buFont typeface="Wingdings" pitchFamily="2" charset="2"/>
              <a:buChar char="§"/>
              <a:defRPr sz="1800" baseline="0"/>
            </a:lvl4pPr>
            <a:lvl5pPr marL="2057400" indent="-228600">
              <a:buFont typeface="Wingdings" pitchFamily="2" charset="2"/>
              <a:buChar char="§"/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E7DD40A-A165-CC47-8012-F2080541B194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2C2A653-12D5-C644-BE08-6D6A35010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2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76400"/>
            <a:ext cx="3429000" cy="639762"/>
          </a:xfrm>
        </p:spPr>
        <p:txBody>
          <a:bodyPr anchor="ctr" anchorCtr="0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2590800"/>
            <a:ext cx="3429000" cy="328612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676400"/>
            <a:ext cx="3429000" cy="639762"/>
          </a:xfrm>
        </p:spPr>
        <p:txBody>
          <a:bodyPr anchor="ctr" anchorCtr="0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590800"/>
            <a:ext cx="3429000" cy="3286126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C1C12F1-C185-D442-A573-5EB4F30DB211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F95BF95-E54C-2647-8B98-39895371C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60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240755-4578-0149-BF99-37C2D4DDAE90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233FE2-308E-3540-B97D-D8D79D646F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05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B9AB57D-D094-FF47-A3EF-0FC24E271AEE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5833D10-42C8-1344-8F26-0CD12ED229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8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457200"/>
            <a:ext cx="2834640" cy="1327150"/>
          </a:xfrm>
        </p:spPr>
        <p:txBody>
          <a:bodyPr anchor="b"/>
          <a:lstStyle>
            <a:lvl1pPr marL="0" indent="0" algn="l" defTabSz="914400" rtl="0" eaLnBrk="1" latinLnBrk="0" hangingPunct="1">
              <a:spcBef>
                <a:spcPct val="0"/>
              </a:spcBef>
              <a:buFont typeface="Wingdings" pitchFamily="2" charset="2"/>
              <a:buNone/>
              <a:defRPr sz="3200" b="0" kern="1200" spc="25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50800" dist="101600" dir="30000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457200"/>
            <a:ext cx="3751263" cy="54197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2" y="1922463"/>
            <a:ext cx="2834640" cy="196373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62F5053-2065-CF45-9DFA-35EB793E9C52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90C159D-DCEF-1446-909A-DF1E0D99B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67F0C-1EEB-9B45-814F-18B82EFB6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9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468813" y="304800"/>
            <a:ext cx="3976687" cy="56388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V="1">
              <a:off x="0" y="6710082"/>
              <a:ext cx="9144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 flipV="1">
              <a:off x="5641041" y="3355041"/>
              <a:ext cx="6858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 flipH="1" flipV="1">
              <a:off x="-3355041" y="3355041"/>
              <a:ext cx="6858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57200"/>
            <a:ext cx="2834640" cy="1325880"/>
          </a:xfrm>
        </p:spPr>
        <p:txBody>
          <a:bodyPr anchor="b"/>
          <a:lstStyle>
            <a:lvl1pPr marL="0" indent="0" algn="l" defTabSz="914400" rtl="0" eaLnBrk="1" latinLnBrk="0" hangingPunct="1">
              <a:spcBef>
                <a:spcPct val="0"/>
              </a:spcBef>
              <a:buFont typeface="Wingdings" pitchFamily="2" charset="2"/>
              <a:buNone/>
              <a:defRPr sz="3200" b="0" kern="1200" spc="250" normalizeH="0" baseline="0">
                <a:ln>
                  <a:noFill/>
                </a:ln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>
                  <a:outerShdw blurRad="50800" dist="101600" dir="30000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1920240"/>
            <a:ext cx="2834640" cy="196596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82308" y="413004"/>
            <a:ext cx="3749040" cy="5422392"/>
          </a:xfrm>
          <a:ln w="38100">
            <a:noFill/>
          </a:ln>
          <a:effectLst>
            <a:innerShdw blurRad="381000">
              <a:schemeClr val="bg2">
                <a:lumMod val="75000"/>
              </a:schemeClr>
            </a:innerShdw>
          </a:effectLst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5DD0FF8-D74E-1B45-8029-2BE835669020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5CFF4C-A3DB-A64B-83AF-B00601AFF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64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7329A2A-550B-CF40-8808-CDB2A47F04B6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76AD7A2-E5C8-D34E-B952-A2EE8AE7D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4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9FBDE96-0AA5-E94D-9FAA-ABA95199FE80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D06C08B-BEA9-ED41-A898-B0F5D5BBE0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5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1E85D-96DF-A842-8F61-5CDDC9C0C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4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B014B-1E1F-084F-9A68-F0DE983FB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2982E-9AF5-A144-842E-5628A362A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2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437BB-64CB-EC49-831D-ED4432502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9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3BF23-CD38-BC43-8FAC-692BCEDB6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4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540D4-8A84-F141-8FAC-D9B285E2C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47E36-D0D9-0045-B00C-C7B64C1A6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4FDE41D-B680-9645-B73E-EA0CE117F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 smtClean="0">
                <a:solidFill>
                  <a:srgbClr val="FF8000"/>
                </a:solidFill>
              </a:rPr>
              <a:t>2013 </a:t>
            </a:r>
            <a:r>
              <a:rPr lang="en-US" sz="1200" dirty="0">
                <a:solidFill>
                  <a:srgbClr val="FF8000"/>
                </a:solidFill>
              </a:rPr>
              <a:t>OSG User School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675" y="228600"/>
            <a:ext cx="850265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  <a:scene3d>
              <a:camera prst="orthographicFront"/>
              <a:lightRig rig="balanced" dir="t"/>
            </a:scene3d>
            <a:sp3d>
              <a:extrusionClr>
                <a:schemeClr val="tx1">
                  <a:lumMod val="75000"/>
                </a:schemeClr>
              </a:extrusionClr>
            </a:sp3d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905000"/>
            <a:ext cx="73152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3675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400" smtClean="0">
                <a:solidFill>
                  <a:prstClr val="white">
                    <a:tint val="75000"/>
                  </a:prstClr>
                </a:solidFill>
                <a:latin typeface="Candara"/>
                <a:ea typeface="+mn-ea"/>
                <a:cs typeface="+mn-cs"/>
              </a:defRPr>
            </a:lvl1pPr>
          </a:lstStyle>
          <a:p>
            <a:pPr>
              <a:defRPr/>
            </a:pPr>
            <a:fld id="{C6237F3F-5B9C-434F-8F32-AE24ED245BA8}" type="datetime1">
              <a:rPr lang="en-US"/>
              <a:pPr>
                <a:defRPr/>
              </a:pPr>
              <a:t>6/25/13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3675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prstClr val="white">
                    <a:tint val="75000"/>
                  </a:prst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ndar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3675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400" smtClean="0">
                <a:solidFill>
                  <a:prstClr val="white">
                    <a:tint val="75000"/>
                  </a:prstClr>
                </a:solidFill>
                <a:latin typeface="Candara"/>
                <a:ea typeface="+mn-ea"/>
                <a:cs typeface="+mn-cs"/>
              </a:defRPr>
            </a:lvl1pPr>
          </a:lstStyle>
          <a:p>
            <a:pPr>
              <a:defRPr/>
            </a:pPr>
            <a:fld id="{FC78F054-ECA7-5142-9D63-D0E4232E7C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61447" name="Group 1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0" y="6710082"/>
              <a:ext cx="9144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 flipV="1">
              <a:off x="5641041" y="3355041"/>
              <a:ext cx="6858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 flipH="1" flipV="1">
              <a:off x="-3355041" y="3355041"/>
              <a:ext cx="6858000" cy="147918"/>
            </a:xfrm>
            <a:prstGeom prst="rect">
              <a:avLst/>
            </a:prstGeom>
            <a:gradFill>
              <a:gsLst>
                <a:gs pos="0">
                  <a:schemeClr val="bg2"/>
                </a:gs>
                <a:gs pos="50000">
                  <a:schemeClr val="bg2">
                    <a:alpha val="20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63500"/>
            </a:effectLst>
            <a:scene3d>
              <a:camera prst="orthographicFront"/>
              <a:lightRig rig="morning" dir="t"/>
            </a:scene3d>
            <a:sp3d>
              <a:bevelT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sz="1800">
                <a:solidFill>
                  <a:prstClr val="white"/>
                </a:solidFill>
                <a:latin typeface="Constantia"/>
              </a:endParaRPr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kern="1200" spc="250">
          <a:gradFill>
            <a:gsLst>
              <a:gs pos="0">
                <a:schemeClr val="tx1">
                  <a:lumMod val="85000"/>
                </a:schemeClr>
              </a:gs>
              <a:gs pos="100000">
                <a:schemeClr val="tx1"/>
              </a:gs>
            </a:gsLst>
            <a:lin ang="5400000" scaled="0"/>
          </a:gradFill>
          <a:effectLst>
            <a:outerShdw blurRad="50800" dist="101600" dir="3000000" algn="l" rotWithShape="0">
              <a:prstClr val="black">
                <a:alpha val="40000"/>
              </a:prst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ndara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fontAlgn="base">
        <a:spcBef>
          <a:spcPts val="1200"/>
        </a:spcBef>
        <a:spcAft>
          <a:spcPct val="0"/>
        </a:spcAft>
        <a:buFont typeface="Wingdings" charset="0"/>
        <a:buChar char=""/>
        <a:defRPr sz="2000" kern="1200"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ＭＳ Ｐゴシック" charset="0"/>
          <a:cs typeface="ＭＳ Ｐゴシック" charset="0"/>
        </a:defRPr>
      </a:lvl1pPr>
      <a:lvl2pPr marL="685800" indent="-228600" algn="l" rtl="0" fontAlgn="base">
        <a:spcBef>
          <a:spcPts val="1200"/>
        </a:spcBef>
        <a:spcAft>
          <a:spcPct val="0"/>
        </a:spcAft>
        <a:buClr>
          <a:srgbClr val="BFBFBF"/>
        </a:buClr>
        <a:buFont typeface="Wingdings" charset="0"/>
        <a:buChar char=""/>
        <a:defRPr kern="1200"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ts val="1200"/>
        </a:spcBef>
        <a:spcAft>
          <a:spcPct val="0"/>
        </a:spcAft>
        <a:buFont typeface="Wingdings" charset="0"/>
        <a:buChar char=""/>
        <a:defRPr sz="1600" kern="1200"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ts val="1200"/>
        </a:spcBef>
        <a:spcAft>
          <a:spcPct val="0"/>
        </a:spcAft>
        <a:buClr>
          <a:srgbClr val="BFBFBF"/>
        </a:buClr>
        <a:buFont typeface="Wingdings" charset="0"/>
        <a:buChar char=""/>
        <a:defRPr sz="1600" kern="1200"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ts val="1200"/>
        </a:spcBef>
        <a:spcAft>
          <a:spcPct val="0"/>
        </a:spcAft>
        <a:buFont typeface="Wingdings" charset="0"/>
        <a:buChar char=""/>
        <a:defRPr sz="1600" kern="1200"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ts val="1200"/>
        </a:spcBef>
        <a:buClr>
          <a:schemeClr val="tx1">
            <a:lumMod val="75000"/>
          </a:schemeClr>
        </a:buClr>
        <a:buFont typeface="Wingdings" pitchFamily="2" charset="2"/>
        <a:buChar char=""/>
        <a:defRPr sz="1600" kern="1200">
          <a:ln>
            <a:noFill/>
          </a:ln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1200"/>
        </a:spcBef>
        <a:buFont typeface="Wingdings" pitchFamily="2" charset="2"/>
        <a:buChar char=""/>
        <a:defRPr sz="1600" kern="1200">
          <a:ln>
            <a:noFill/>
          </a:ln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1200"/>
        </a:spcBef>
        <a:buClr>
          <a:schemeClr val="tx1">
            <a:lumMod val="75000"/>
          </a:schemeClr>
        </a:buClr>
        <a:buFont typeface="Wingdings" pitchFamily="2" charset="2"/>
        <a:buChar char=""/>
        <a:defRPr sz="1600" kern="1200">
          <a:ln>
            <a:noFill/>
          </a:ln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1200"/>
        </a:spcBef>
        <a:buFont typeface="Wingdings" pitchFamily="2" charset="2"/>
        <a:buChar char=""/>
        <a:defRPr sz="1600" kern="1200">
          <a:ln>
            <a:noFill/>
          </a:ln>
          <a:gradFill>
            <a:gsLst>
              <a:gs pos="0">
                <a:schemeClr val="tx1">
                  <a:lumMod val="85000"/>
                </a:schemeClr>
              </a:gs>
              <a:gs pos="50000">
                <a:schemeClr val="tx1"/>
              </a:gs>
            </a:gsLst>
            <a:lin ang="5400000" scaled="0"/>
          </a:gradFill>
          <a:effectLst>
            <a:outerShdw blurRad="50800" dist="50800" dir="3000000" algn="ctr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sciencegrid.org/bin/view/Education/OSGSS2013StorageEx1" TargetMode="Externa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grid.iu.edu/bin/view/Education/OSGSS2013StorageEx2" TargetMode="Externa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grid.iu.edu/bin/view/Education/OSGSS2013StorageEx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Distributed Storage</a:t>
            </a:r>
            <a:br>
              <a:rPr lang="en-US">
                <a:latin typeface="Futura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Futura" charset="0"/>
                <a:ea typeface="ＭＳ Ｐゴシック" charset="0"/>
                <a:cs typeface="ＭＳ Ｐゴシック" charset="0"/>
              </a:rPr>
              <a:t>Wednesday morning, 9:00am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Derek Weitzel &lt;dweitzel@cse.unl.edu&gt;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OSG Graduate Research Assistant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University of Nebraska – Lincoln</a:t>
            </a: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92100"/>
            <a:ext cx="27305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Common Storage Patterns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There are many variations in how storage is handled.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only variations from different workflows, but even within a workflow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Important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: Pick a proper storage strategy for you application!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A1F4A96-36F7-324C-9D59-0441EE5C600A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Common Storage Patterns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I’m going to highlight a few of the storage patterns seen at HTC sites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It’s important to note that moving files around is relatively easy.  Error cases are the hard part of storage management.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426F65-D059-EF4C-B946-B1E7B218310C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Classifying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Ask yourself, per job:</a:t>
            </a:r>
          </a:p>
          <a:p>
            <a:pPr lvl="1">
              <a:defRPr/>
            </a:pPr>
            <a:r>
              <a:rPr lang="en-US" dirty="0" smtClean="0"/>
              <a:t>Events in a job’s life:</a:t>
            </a:r>
          </a:p>
          <a:p>
            <a:pPr lvl="2">
              <a:defRPr/>
            </a:pPr>
            <a:r>
              <a:rPr lang="en-US" dirty="0" smtClean="0"/>
              <a:t>INPUT: What should be available when the job is starting?</a:t>
            </a:r>
          </a:p>
          <a:p>
            <a:pPr lvl="2">
              <a:defRPr/>
            </a:pPr>
            <a:r>
              <a:rPr lang="en-US" dirty="0" smtClean="0"/>
              <a:t>RUNTIME: What is needed while the job runs?</a:t>
            </a:r>
          </a:p>
          <a:p>
            <a:pPr lvl="2">
              <a:defRPr/>
            </a:pPr>
            <a:r>
              <a:rPr lang="en-US" dirty="0" smtClean="0"/>
              <a:t>OUTPUT: What output is produced?</a:t>
            </a:r>
          </a:p>
          <a:p>
            <a:pPr lvl="1">
              <a:defRPr/>
            </a:pPr>
            <a:r>
              <a:rPr lang="en-US" dirty="0" smtClean="0"/>
              <a:t>Important quantities:</a:t>
            </a:r>
          </a:p>
          <a:p>
            <a:pPr lvl="2">
              <a:defRPr/>
            </a:pPr>
            <a:r>
              <a:rPr lang="en-US" dirty="0" smtClean="0"/>
              <a:t>FILES: How many files?</a:t>
            </a:r>
          </a:p>
          <a:p>
            <a:pPr lvl="2">
              <a:defRPr/>
            </a:pPr>
            <a:r>
              <a:rPr lang="en-US" dirty="0" smtClean="0"/>
              <a:t>DATA: How big is the “working set” of data?  How big is the sum of all the files?</a:t>
            </a:r>
          </a:p>
          <a:p>
            <a:pPr lvl="2">
              <a:defRPr/>
            </a:pPr>
            <a:r>
              <a:rPr lang="en-US" dirty="0" smtClean="0"/>
              <a:t>RATES: How much data is consumed on average?  At peak?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Why we care about quantities?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FILES: How many files?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Many file systems cannot handle lots of small files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DATA: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Working set is how much you need on a worker node for 1 ‘unit’ of work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How much space do you need on the file server to store the input?  Output?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A3A567-822B-9540-A351-9FCAC0BD83F3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Why we care about quantities?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RATES: How much data is consumed on average?  At peak?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Even professionals have a hard time figuring this out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Rates determine how you should stage your data (talk about staging shortly)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D8DA53-50F3-B043-8D4A-95743FC2995B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25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34163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4292600"/>
            <a:ext cx="3238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Examples of usage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Small input, big out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Searches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Big input, small output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Data processing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~same input and output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Analysis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Big input, small output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3579A0-4CD8-714A-AF88-6AB7BF76707D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Based on different input configurations, generate the physical response of a system.</a:t>
            </a:r>
          </a:p>
          <a:p>
            <a:pPr lvl="1">
              <a:defRPr/>
            </a:pPr>
            <a:r>
              <a:rPr lang="en-US" b="1" dirty="0" smtClean="0"/>
              <a:t>Input</a:t>
            </a:r>
            <a:r>
              <a:rPr lang="en-US" dirty="0" smtClean="0"/>
              <a:t>: The HTC application must manage many input files; one per job.</a:t>
            </a:r>
          </a:p>
          <a:p>
            <a:pPr lvl="1">
              <a:defRPr/>
            </a:pPr>
            <a:r>
              <a:rPr lang="en-US" b="1" dirty="0" smtClean="0"/>
              <a:t>Runtime</a:t>
            </a:r>
            <a:r>
              <a:rPr lang="en-US" dirty="0" smtClean="0"/>
              <a:t>: An executable reads the input and later produces output.  Sometimes, temporary scratch space is necessary for intermediate results.</a:t>
            </a:r>
          </a:p>
          <a:p>
            <a:pPr lvl="1">
              <a:defRPr/>
            </a:pPr>
            <a:r>
              <a:rPr lang="en-US" b="1" dirty="0" smtClean="0"/>
              <a:t>Output</a:t>
            </a:r>
            <a:r>
              <a:rPr lang="en-US" dirty="0" smtClean="0"/>
              <a:t>: These outputs can be small [KB] (total energy and configuration of a single molecule) or large [GB] (electronic readout of a detector for hundreds of simulated particle collisions).</a:t>
            </a:r>
          </a:p>
          <a:p>
            <a:pPr lvl="2">
              <a:defRPr/>
            </a:pPr>
            <a:r>
              <a:rPr lang="en-US" dirty="0" smtClean="0"/>
              <a:t>“Huge” outputs [TB] are currently not common in HTC.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Searches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Given a database, calculate a solution to a given problem.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Input</a:t>
            </a:r>
            <a:r>
              <a:rPr lang="en-US">
                <a:latin typeface="Arial" charset="0"/>
                <a:ea typeface="ＭＳ Ｐゴシック" charset="0"/>
              </a:rPr>
              <a:t>: A database (possibly several GB) shared for all jobs, and an input file per job. 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Runtime</a:t>
            </a:r>
            <a:r>
              <a:rPr lang="en-US">
                <a:latin typeface="Arial" charset="0"/>
                <a:ea typeface="ＭＳ Ｐゴシック" charset="0"/>
              </a:rPr>
              <a:t>: Job reads the configuration file at startup, and accesses the database throughout the job’s runtime.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Output</a:t>
            </a:r>
            <a:r>
              <a:rPr lang="en-US">
                <a:latin typeface="Arial" charset="0"/>
                <a:ea typeface="ＭＳ Ｐゴシック" charset="0"/>
              </a:rPr>
              <a:t>: Typically small (order of a few MB); the results of a query/search.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Transform </a:t>
            </a:r>
            <a:r>
              <a:rPr lang="en-US" dirty="0" err="1" smtClean="0"/>
              <a:t>dataset(s</a:t>
            </a:r>
            <a:r>
              <a:rPr lang="en-US" dirty="0" smtClean="0"/>
              <a:t>) into new </a:t>
            </a:r>
            <a:r>
              <a:rPr lang="en-US" dirty="0" err="1" smtClean="0"/>
              <a:t>dataset(s</a:t>
            </a:r>
            <a:r>
              <a:rPr lang="en-US" dirty="0" smtClean="0"/>
              <a:t>).  The input dataset might be re-partitioned into new logical groupings, or changed into a different data format.</a:t>
            </a:r>
          </a:p>
          <a:p>
            <a:pPr lvl="1">
              <a:defRPr/>
            </a:pPr>
            <a:r>
              <a:rPr lang="en-US" b="1" dirty="0" smtClean="0"/>
              <a:t>Input</a:t>
            </a:r>
            <a:r>
              <a:rPr lang="en-US" dirty="0" smtClean="0"/>
              <a:t>: Configuration file.  Input dataset</a:t>
            </a:r>
          </a:p>
          <a:p>
            <a:pPr lvl="1">
              <a:defRPr/>
            </a:pPr>
            <a:r>
              <a:rPr lang="en-US" b="1" dirty="0" smtClean="0"/>
              <a:t>Runtime</a:t>
            </a:r>
            <a:r>
              <a:rPr lang="en-US" dirty="0" smtClean="0"/>
              <a:t>: Configuration is read at startup; input dataset is read through, one file at a time.  Scratch space used for staging output.</a:t>
            </a:r>
          </a:p>
          <a:p>
            <a:pPr lvl="1">
              <a:defRPr/>
            </a:pPr>
            <a:r>
              <a:rPr lang="en-US" b="1" dirty="0" smtClean="0"/>
              <a:t>Output</a:t>
            </a:r>
            <a:r>
              <a:rPr lang="en-US" dirty="0" smtClean="0"/>
              <a:t>: Output dataset; similar in size to the input dataset.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Analysis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Given some dataset, analyze and summarize its contents.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Input</a:t>
            </a:r>
            <a:r>
              <a:rPr lang="en-US">
                <a:latin typeface="Arial" charset="0"/>
                <a:ea typeface="ＭＳ Ｐゴシック" charset="0"/>
              </a:rPr>
              <a:t>: Configuration file and data set.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Runtime</a:t>
            </a:r>
            <a:r>
              <a:rPr lang="en-US">
                <a:latin typeface="Arial" charset="0"/>
                <a:ea typeface="ＭＳ Ｐゴシック" charset="0"/>
              </a:rPr>
              <a:t>: Configuration file is read, then the process reads through the files in the dataset, one at a time (approximately constant rate).  Intermediate output written to scratch area.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Output</a:t>
            </a:r>
            <a:r>
              <a:rPr lang="en-US">
                <a:latin typeface="Arial" charset="0"/>
                <a:ea typeface="ＭＳ Ｐゴシック" charset="0"/>
              </a:rPr>
              <a:t>: Summary of dataset; smaller than input dataset.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Who Am I?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PhD Graduate Student from Nebraska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Student of International Summer School for Grid Computing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4FA69E-2A49-664D-9842-BE55AAF1658A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73732" name="Picture 4" descr="CroppedTopRestaura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51200"/>
            <a:ext cx="45545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OSG Anti-Patterns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Just as we want to identify common successful patterns, we want to identify common patterns that are unsuccessful on OSG.</a:t>
            </a:r>
          </a:p>
          <a:p>
            <a:pPr lvl="1">
              <a:defRPr/>
            </a:pPr>
            <a:r>
              <a:rPr lang="en-US" dirty="0" smtClean="0"/>
              <a:t>Files larger than &gt;5GB.</a:t>
            </a:r>
          </a:p>
          <a:p>
            <a:pPr lvl="1">
              <a:defRPr/>
            </a:pPr>
            <a:r>
              <a:rPr lang="en-US" dirty="0" smtClean="0"/>
              <a:t>Requiring a (POSIX) shared file system.</a:t>
            </a:r>
          </a:p>
          <a:p>
            <a:pPr lvl="1">
              <a:defRPr/>
            </a:pPr>
            <a:r>
              <a:rPr lang="en-US" dirty="0" smtClean="0"/>
              <a:t>Lots of small files (more than 1 file per minute of computation time).</a:t>
            </a:r>
          </a:p>
          <a:p>
            <a:pPr lvl="1">
              <a:defRPr/>
            </a:pPr>
            <a:r>
              <a:rPr lang="en-US" dirty="0" smtClean="0"/>
              <a:t>Jobs consuming more than 10GB per hour, or needing scratch space more than 5GB.</a:t>
            </a:r>
          </a:p>
          <a:p>
            <a:pPr lvl="1">
              <a:defRPr/>
            </a:pPr>
            <a:r>
              <a:rPr lang="en-US" dirty="0" smtClean="0"/>
              <a:t>Locking, appending, or updating files.</a:t>
            </a:r>
          </a:p>
          <a:p>
            <a:pPr>
              <a:defRPr/>
            </a:pPr>
            <a:r>
              <a:rPr lang="en-US" dirty="0" smtClean="0"/>
              <a:t>When using OSG resources opportunistically, the effective limitations may be more restrictive than above!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Exercise to help identify problems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Remember, we want to identify: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Input data – How much data is needed for the entire workflow?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Working set – How much data is needed to run 1 unit of work?  Including possible temporary files.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Output data – How much data is output to the workflow.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BAFE0-4729-B440-B4DB-74CF875E804E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Questions? Comments?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Feel free to ask me questions:</a:t>
            </a:r>
          </a:p>
          <a:p>
            <a:pPr lvl="1">
              <a:buFont typeface="Symbol" charset="0"/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	Derek Weitzel &lt;</a:t>
            </a:r>
            <a:r>
              <a:rPr lang="en-US" dirty="0" err="1">
                <a:latin typeface="Arial" charset="0"/>
                <a:ea typeface="ＭＳ Ｐゴシック" charset="0"/>
              </a:rPr>
              <a:t>dweitzel@cse.unl.edu</a:t>
            </a:r>
            <a:r>
              <a:rPr lang="en-US" dirty="0">
                <a:latin typeface="Arial" charset="0"/>
                <a:ea typeface="ＭＳ Ｐゴシック" charset="0"/>
              </a:rPr>
              <a:t>&gt;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Upcoming sessions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9</a:t>
            </a:r>
            <a:r>
              <a:rPr lang="en-US" dirty="0" smtClean="0">
                <a:latin typeface="Arial" charset="0"/>
                <a:ea typeface="ＭＳ Ｐゴシック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</a:rPr>
              <a:t>30</a:t>
            </a:r>
            <a:r>
              <a:rPr lang="en-US" dirty="0" smtClean="0">
                <a:latin typeface="Arial" charset="0"/>
                <a:ea typeface="ＭＳ Ｐゴシック" charset="0"/>
              </a:rPr>
              <a:t>-</a:t>
            </a:r>
            <a:r>
              <a:rPr lang="en-US" dirty="0">
                <a:latin typeface="Arial" charset="0"/>
                <a:ea typeface="ＭＳ Ｐゴシック" charset="0"/>
              </a:rPr>
              <a:t>10</a:t>
            </a:r>
            <a:r>
              <a:rPr lang="en-US" dirty="0" smtClean="0">
                <a:latin typeface="Arial" charset="0"/>
                <a:ea typeface="ＭＳ Ｐゴシック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</a:rPr>
              <a:t>15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Hands-on exercises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</a:t>
            </a:r>
            <a:r>
              <a:rPr lang="en-US" dirty="0" smtClean="0">
                <a:latin typeface="Arial" charset="0"/>
                <a:ea typeface="ＭＳ Ｐゴシック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</a:rPr>
              <a:t>15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</a:rPr>
              <a:t>– 10</a:t>
            </a:r>
            <a:r>
              <a:rPr lang="en-US" dirty="0" smtClean="0">
                <a:latin typeface="Arial" charset="0"/>
                <a:ea typeface="ＭＳ Ｐゴシック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</a:rPr>
              <a:t>30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Break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10</a:t>
            </a:r>
            <a:r>
              <a:rPr lang="en-US" dirty="0" smtClean="0">
                <a:latin typeface="Arial" charset="0"/>
                <a:ea typeface="ＭＳ Ｐゴシック" charset="0"/>
              </a:rPr>
              <a:t>:30 </a:t>
            </a:r>
            <a:r>
              <a:rPr lang="en-US" dirty="0">
                <a:latin typeface="Arial" charset="0"/>
                <a:ea typeface="ＭＳ Ｐゴシック" charset="0"/>
              </a:rPr>
              <a:t>– 12</a:t>
            </a:r>
            <a:r>
              <a:rPr lang="en-US" dirty="0" smtClean="0">
                <a:latin typeface="Arial" charset="0"/>
                <a:ea typeface="ＭＳ Ｐゴシック" charset="0"/>
              </a:rPr>
              <a:t>:</a:t>
            </a:r>
            <a:r>
              <a:rPr lang="en-US" dirty="0" smtClean="0">
                <a:latin typeface="Arial" charset="0"/>
                <a:ea typeface="ＭＳ Ｐゴシック" charset="0"/>
              </a:rPr>
              <a:t>00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More!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Times" charset="0"/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F86E2F-764E-4541-9B3D-D2B48B77739F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https://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opensciencegrid.org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/bin/view/Education/OSGSS2013StorageEx1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30768CE-E32F-E04D-9D97-C2C78A2FD379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17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692400"/>
            <a:ext cx="508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Lecture 2: Using Remote Storage Systems</a:t>
            </a:r>
          </a:p>
        </p:txBody>
      </p:sp>
      <p:sp>
        <p:nvSpPr>
          <p:cNvPr id="3277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Derek Weitzel &lt;dweitzel@cse.unl.edu&gt;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Last Exercise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where some of the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numbers for the last exercise?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5EB2CFC-FEA2-6746-9E09-AEDAD6CDB3F1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Yeast: </a:t>
            </a:r>
          </a:p>
          <a:p>
            <a:pPr lvl="1"/>
            <a:r>
              <a:rPr lang="en-US" dirty="0" smtClean="0"/>
              <a:t>Data: 22MB (executable = 15MB, why?)</a:t>
            </a:r>
          </a:p>
          <a:p>
            <a:pPr lvl="1"/>
            <a:r>
              <a:rPr lang="en-US" dirty="0" smtClean="0"/>
              <a:t>Rate</a:t>
            </a:r>
          </a:p>
          <a:p>
            <a:pPr lvl="2"/>
            <a:r>
              <a:rPr lang="en-US" dirty="0" smtClean="0"/>
              <a:t>MB/s = 22MB / .3s = 73MB/s</a:t>
            </a:r>
          </a:p>
          <a:p>
            <a:pPr lvl="2"/>
            <a:r>
              <a:rPr lang="en-US" dirty="0" smtClean="0"/>
              <a:t>Files = 11 / .3s = 36/s</a:t>
            </a:r>
          </a:p>
          <a:p>
            <a:pPr lvl="2"/>
            <a:endParaRPr lang="en-US" dirty="0"/>
          </a:p>
          <a:p>
            <a:r>
              <a:rPr lang="en-US" dirty="0" smtClean="0"/>
              <a:t>Compare:</a:t>
            </a:r>
          </a:p>
          <a:p>
            <a:pPr lvl="1"/>
            <a:r>
              <a:rPr lang="en-US" dirty="0" smtClean="0"/>
              <a:t>Spinning disk = ~60MB/s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Storage Architectures on the OSG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Lets look at how storage is structured on the OSG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This will give you an idea of where the bottlenecks can be.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Also can help when forming data solutions on your own.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Storage at OSG 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4356100"/>
            <a:ext cx="7772400" cy="1663700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 smtClean="0"/>
              <a:t>All OSG sites have some kind of shared, POSIX-mounted storage (typically NFS).*  This is almost never a distributed or high-performance file system</a:t>
            </a:r>
          </a:p>
          <a:p>
            <a:pPr>
              <a:defRPr/>
            </a:pPr>
            <a:r>
              <a:rPr lang="en-US" dirty="0" smtClean="0"/>
              <a:t>This is mounted and writable on the CE.*</a:t>
            </a:r>
          </a:p>
          <a:p>
            <a:pPr>
              <a:defRPr/>
            </a:pPr>
            <a:r>
              <a:rPr lang="en-US" dirty="0" smtClean="0"/>
              <a:t>This is readable (sometimes read-only) from the OSG worker nodes.</a:t>
            </a:r>
            <a:endParaRPr 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842352-60EC-C649-A4EF-D053BDC5FACD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1168400" y="5994400"/>
            <a:ext cx="594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*Exceptions apply!  Sites ultimately decide</a:t>
            </a:r>
          </a:p>
        </p:txBody>
      </p:sp>
      <p:pic>
        <p:nvPicPr>
          <p:cNvPr id="34821" name="Picture 6" descr="OSG_CE_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130300"/>
            <a:ext cx="57785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Why Not?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This setup is called the “classic SE” setup, because this is how the grid worked circa 2003.</a:t>
            </a:r>
          </a:p>
          <a:p>
            <a:pPr lvl="1"/>
            <a:r>
              <a:rPr lang="en-US" b="1" i="1">
                <a:latin typeface="Arial" charset="0"/>
                <a:ea typeface="ＭＳ Ｐゴシック" charset="0"/>
              </a:rPr>
              <a:t>Why didn’t this work</a:t>
            </a:r>
            <a:r>
              <a:rPr lang="en-US" b="1">
                <a:latin typeface="Arial" charset="0"/>
                <a:ea typeface="ＭＳ Ｐゴシック" charset="0"/>
              </a:rPr>
              <a:t>?</a:t>
            </a:r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High-performance filesystems not reliable or cheap enough.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Scalability issues.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Difficult to manage space.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8AD4DE-FAC0-A246-912F-D9F66427F1F5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Storage?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anyone used cloud storage before?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49500"/>
            <a:ext cx="4533900" cy="1535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2400300"/>
            <a:ext cx="30607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559300"/>
            <a:ext cx="2120900" cy="1244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4210050"/>
            <a:ext cx="22225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6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Storage Elements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mtClean="0"/>
              <a:t>In order to make storage and transfers scalable, sites set up a separate system for storage (the </a:t>
            </a:r>
            <a:r>
              <a:rPr lang="en-US" i="1" smtClean="0"/>
              <a:t>Storage Element</a:t>
            </a:r>
            <a:r>
              <a:rPr lang="en-US" smtClean="0"/>
              <a:t>).</a:t>
            </a:r>
          </a:p>
          <a:p>
            <a:pPr>
              <a:defRPr/>
            </a:pPr>
            <a:r>
              <a:rPr lang="en-US" smtClean="0"/>
              <a:t>Most sites have an attached SE, but there’s a wide range of scalability.</a:t>
            </a:r>
          </a:p>
          <a:p>
            <a:pPr>
              <a:defRPr/>
            </a:pPr>
            <a:r>
              <a:rPr lang="en-US" smtClean="0"/>
              <a:t>These are separated from the compute cluster; normally, you interact it via a get or put of the file.</a:t>
            </a:r>
          </a:p>
          <a:p>
            <a:pPr lvl="1">
              <a:defRPr/>
            </a:pPr>
            <a:r>
              <a:rPr lang="en-US" smtClean="0"/>
              <a:t>Not POSIX!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71ACCF5-BF59-8748-A78B-EF6A822F6B39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Storage Elements on the OSG</a:t>
            </a:r>
          </a:p>
        </p:txBody>
      </p:sp>
      <p:pic>
        <p:nvPicPr>
          <p:cNvPr id="37890" name="Content Placeholder 4" descr="SE_Us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b="-533"/>
          <a:stretch>
            <a:fillRect/>
          </a:stretch>
        </p:blipFill>
        <p:spPr/>
      </p:pic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F941756-5F4F-404E-B967-36F8BF983896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7892" name="TextBox 5"/>
          <p:cNvSpPr txBox="1">
            <a:spLocks noChangeArrowheads="1"/>
          </p:cNvSpPr>
          <p:nvPr/>
        </p:nvSpPr>
        <p:spPr bwMode="auto">
          <a:xfrm>
            <a:off x="1765300" y="1384300"/>
            <a:ext cx="276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User point of View!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SE Internals</a:t>
            </a:r>
          </a:p>
        </p:txBody>
      </p:sp>
      <p:pic>
        <p:nvPicPr>
          <p:cNvPr id="38914" name="Content Placeholder 4" descr="SE_Internal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29" r="-3229"/>
          <a:stretch>
            <a:fillRect/>
          </a:stretch>
        </p:blipFill>
        <p:spPr/>
      </p:pic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FCCF-E5C6-4B46-84BA-04CBC277EDA3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8916" name="Rectangle 1"/>
          <p:cNvSpPr>
            <a:spLocks noChangeArrowheads="1"/>
          </p:cNvSpPr>
          <p:nvPr/>
        </p:nvSpPr>
        <p:spPr bwMode="auto">
          <a:xfrm>
            <a:off x="5943600" y="3035300"/>
            <a:ext cx="2120900" cy="267970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TextBox 2"/>
          <p:cNvSpPr txBox="1">
            <a:spLocks noChangeArrowheads="1"/>
          </p:cNvSpPr>
          <p:nvPr/>
        </p:nvSpPr>
        <p:spPr bwMode="auto">
          <a:xfrm>
            <a:off x="2984500" y="5702300"/>
            <a:ext cx="250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Only care about</a:t>
            </a:r>
          </a:p>
        </p:txBody>
      </p:sp>
      <p:cxnSp>
        <p:nvCxnSpPr>
          <p:cNvPr id="38918" name="Straight Arrow Connector 4"/>
          <p:cNvCxnSpPr>
            <a:cxnSpLocks noChangeShapeType="1"/>
          </p:cNvCxnSpPr>
          <p:nvPr/>
        </p:nvCxnSpPr>
        <p:spPr bwMode="auto">
          <a:xfrm flipV="1">
            <a:off x="5334000" y="5562600"/>
            <a:ext cx="609600" cy="3302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01800"/>
            <a:ext cx="5080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GridFTP in One Slide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 set of extensions to the classic FTP protocol.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Two most important extensions: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Security</a:t>
            </a:r>
            <a:r>
              <a:rPr lang="en-US">
                <a:latin typeface="Arial" charset="0"/>
                <a:ea typeface="ＭＳ Ｐゴシック" charset="0"/>
              </a:rPr>
              <a:t>: Authentication, encryption, and integrity provided by GSI/X509.  Use proxies instead of username/password.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Improved Scalability</a:t>
            </a:r>
            <a:r>
              <a:rPr lang="en-US">
                <a:latin typeface="Arial" charset="0"/>
                <a:ea typeface="ＭＳ Ｐゴシック" charset="0"/>
              </a:rPr>
              <a:t>: Instead of transferring a file over one TCP connection, multiple TCP connections may be used.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SRM = Storage Resource Management</a:t>
            </a:r>
          </a:p>
          <a:p>
            <a:pPr>
              <a:defRPr/>
            </a:pPr>
            <a:r>
              <a:rPr lang="en-US" dirty="0" smtClean="0"/>
              <a:t>SRM is a web-services-based protocol for doing:</a:t>
            </a:r>
          </a:p>
          <a:p>
            <a:pPr lvl="1">
              <a:defRPr/>
            </a:pPr>
            <a:r>
              <a:rPr lang="en-US" dirty="0" smtClean="0"/>
              <a:t>Metadata Operations.</a:t>
            </a:r>
          </a:p>
          <a:p>
            <a:pPr lvl="1">
              <a:defRPr/>
            </a:pPr>
            <a:r>
              <a:rPr lang="en-US" dirty="0" smtClean="0"/>
              <a:t>Load-balancing.</a:t>
            </a:r>
          </a:p>
          <a:p>
            <a:pPr lvl="1">
              <a:defRPr/>
            </a:pPr>
            <a:r>
              <a:rPr lang="en-US" dirty="0" smtClean="0"/>
              <a:t>Space management.</a:t>
            </a:r>
          </a:p>
          <a:p>
            <a:pPr>
              <a:defRPr/>
            </a:pPr>
            <a:r>
              <a:rPr lang="en-US" dirty="0" smtClean="0"/>
              <a:t>This allows us to access storage remotely, and to treat multiple storage implementations in a homogeneous manner.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Data Access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To go with our archetypical problems, we’ll have a few common approaches to implementing solutions:</a:t>
            </a:r>
          </a:p>
          <a:p>
            <a:pPr lvl="1">
              <a:defRPr/>
            </a:pPr>
            <a:r>
              <a:rPr lang="en-US" dirty="0" smtClean="0"/>
              <a:t>Job Sandbox</a:t>
            </a:r>
          </a:p>
          <a:p>
            <a:pPr lvl="1">
              <a:defRPr/>
            </a:pPr>
            <a:r>
              <a:rPr lang="en-US" dirty="0" err="1" smtClean="0"/>
              <a:t>Prestaging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Caching</a:t>
            </a:r>
          </a:p>
          <a:p>
            <a:pPr lvl="1">
              <a:defRPr/>
            </a:pPr>
            <a:r>
              <a:rPr lang="en-US" dirty="0" smtClean="0"/>
              <a:t>Remote I/O</a:t>
            </a:r>
          </a:p>
          <a:p>
            <a:pPr>
              <a:defRPr/>
            </a:pPr>
            <a:r>
              <a:rPr lang="en-US" dirty="0" smtClean="0"/>
              <a:t>A realistic solution will combine multiple methods.</a:t>
            </a:r>
          </a:p>
          <a:p>
            <a:pPr>
              <a:defRPr/>
            </a:pPr>
            <a:r>
              <a:rPr lang="en-US" dirty="0" smtClean="0"/>
              <a:t>Descriptions to follow discuss the common case; there are always exceptions or alternates.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Job Sandbox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Data sent with jobs.</a:t>
            </a:r>
          </a:p>
          <a:p>
            <a:pPr>
              <a:defRPr/>
            </a:pPr>
            <a:r>
              <a:rPr lang="en-US" dirty="0" smtClean="0"/>
              <a:t>The user generates the files on the submit machines.</a:t>
            </a:r>
          </a:p>
          <a:p>
            <a:pPr>
              <a:defRPr/>
            </a:pPr>
            <a:r>
              <a:rPr lang="en-US" dirty="0" smtClean="0"/>
              <a:t>These files are copied from submit node to worker node.</a:t>
            </a:r>
          </a:p>
          <a:p>
            <a:pPr lvl="1">
              <a:defRPr/>
            </a:pPr>
            <a:r>
              <a:rPr lang="en-US" dirty="0" smtClean="0"/>
              <a:t>With Condor, a job won’t even start if the sandbox can’t be copied first.  You can always assume it is found locally.</a:t>
            </a:r>
          </a:p>
          <a:p>
            <a:pPr>
              <a:defRPr/>
            </a:pPr>
            <a:r>
              <a:rPr lang="en-US" dirty="0" smtClean="0"/>
              <a:t>What are the drawbacks of the job sandbox?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Prestaging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Data placed into some place “near” to where the jobs are run.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By increasing the number of locations of the data and doing intelligent placement, we increase scalability.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 some cases, prestaging = making a copy at each site where the job is run.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Not always true; a single storage element may be able to support the load of many sites.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A cache transparently stores data close to the user process.  Future requests can be served from the cache.</a:t>
            </a:r>
          </a:p>
          <a:p>
            <a:pPr lvl="1">
              <a:defRPr/>
            </a:pPr>
            <a:r>
              <a:rPr lang="en-US" dirty="0" smtClean="0"/>
              <a:t>User must place file/object at a source site responsible for keeping the file permanently.  Cache must be able to access the file at its source.</a:t>
            </a:r>
          </a:p>
          <a:p>
            <a:pPr lvl="1">
              <a:defRPr/>
            </a:pPr>
            <a:r>
              <a:rPr lang="en-US" dirty="0" smtClean="0"/>
              <a:t>Requesting a file will bring it into the cache.</a:t>
            </a:r>
          </a:p>
          <a:p>
            <a:pPr lvl="1">
              <a:defRPr/>
            </a:pPr>
            <a:r>
              <a:rPr lang="en-US" dirty="0" smtClean="0"/>
              <a:t>Once the cache becomes full, an eviction policy is invoked to decide what files to remove.</a:t>
            </a:r>
          </a:p>
          <a:p>
            <a:pPr lvl="1">
              <a:defRPr/>
            </a:pPr>
            <a:r>
              <a:rPr lang="en-US" dirty="0" smtClean="0"/>
              <a:t>The cache, not the user, decides what files will be kept in the cache.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you use cloud storage?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you use </a:t>
            </a:r>
            <a:r>
              <a:rPr lang="en-US" dirty="0" err="1"/>
              <a:t>D</a:t>
            </a:r>
            <a:r>
              <a:rPr lang="en-US" dirty="0" err="1" smtClean="0"/>
              <a:t>ropbox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Sharing files with others?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Access to the files from anywhere (web)?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 necessarily for storage, you still have to have a copy on your computer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Remote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/>
              <a:t>Application data is streamed from a remote site upon demand.  I/O calls are transformed into network transfers.</a:t>
            </a:r>
          </a:p>
          <a:p>
            <a:pPr lvl="1">
              <a:defRPr/>
            </a:pPr>
            <a:r>
              <a:rPr lang="en-US" dirty="0" smtClean="0"/>
              <a:t>Typically, only the requested bytes are moved.</a:t>
            </a:r>
          </a:p>
          <a:p>
            <a:pPr lvl="1">
              <a:defRPr/>
            </a:pPr>
            <a:r>
              <a:rPr lang="en-US" dirty="0" smtClean="0"/>
              <a:t>Often, data is streamed from a common source site.</a:t>
            </a:r>
          </a:p>
          <a:p>
            <a:pPr lvl="1">
              <a:defRPr/>
            </a:pPr>
            <a:r>
              <a:rPr lang="en-US" dirty="0" smtClean="0"/>
              <a:t>Can be done transparently so the user application doesn’t know the I/O isn’t local.</a:t>
            </a:r>
          </a:p>
          <a:p>
            <a:pPr>
              <a:defRPr/>
            </a:pPr>
            <a:r>
              <a:rPr lang="en-US" dirty="0" smtClean="0"/>
              <a:t>Can be effectively combined with caching to scale better.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Scalability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each of the four previous methods (sandboxes, prestaging, caching, remote I/O), how well do they scale?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 are the limitations on data size?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 resources are consumed per user-process?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 are the scalability bottlenecks?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The Cost of Reliability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each of the four previous methods, what must be done to create a reliable system?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What’s the cost for tracking the location of files?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 recovery must be done on failures?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What must be done manually, or require extra infrastructure?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What is the most critical bottlenecks or points of failure?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How do these tie into the job submission system?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Comparing Compute and Storage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“shared resource” for computing is the gatekeeper.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One badly behaving user can overload the gatekeeper, preventing new jobs from starting.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However, once jobs are started, they are mostly independent.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There are some shared aspects: what are they?  Why am I not concerned about them?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Comparing Compute and Storage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Storage is different: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It is often used throughout the job’s lifetime, especially for remote I/O.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One badly behaved user can crash the storage resource – or at least severely degrade.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Opportunistic usage of storage via prestaging does not automatically have a limited lifetime. 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</a:rPr>
              <a:t>Most users assume that data, once written to a SE, will be retrievable.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Prestaging Data on the OSG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err="1" smtClean="0"/>
              <a:t>Prestaging</a:t>
            </a:r>
            <a:r>
              <a:rPr lang="en-US" dirty="0" smtClean="0"/>
              <a:t> is currently the most popular data management method on the OSG, but requires the most work.</a:t>
            </a:r>
          </a:p>
          <a:p>
            <a:pPr lvl="1">
              <a:defRPr/>
            </a:pPr>
            <a:r>
              <a:rPr lang="en-US" dirty="0" smtClean="0"/>
              <a:t>Requires a </a:t>
            </a:r>
            <a:r>
              <a:rPr lang="en-US" b="1" dirty="0" smtClean="0"/>
              <a:t>transfer system</a:t>
            </a:r>
            <a:r>
              <a:rPr lang="en-US" dirty="0" smtClean="0"/>
              <a:t> to move a list of files between two sites.  Example systems: </a:t>
            </a:r>
            <a:r>
              <a:rPr lang="en-US" dirty="0" err="1" smtClean="0"/>
              <a:t>Globus</a:t>
            </a:r>
            <a:r>
              <a:rPr lang="en-US" dirty="0" smtClean="0"/>
              <a:t> Online, Stork, FTS.</a:t>
            </a:r>
          </a:p>
          <a:p>
            <a:pPr lvl="1">
              <a:defRPr/>
            </a:pPr>
            <a:r>
              <a:rPr lang="en-US" dirty="0" smtClean="0"/>
              <a:t>Requires a </a:t>
            </a:r>
            <a:r>
              <a:rPr lang="en-US" b="1" dirty="0" smtClean="0"/>
              <a:t>bookkeeping system</a:t>
            </a:r>
            <a:r>
              <a:rPr lang="en-US" dirty="0" smtClean="0"/>
              <a:t> to record the location of datasets.  Examples: LFC, DBS. </a:t>
            </a:r>
          </a:p>
          <a:p>
            <a:pPr lvl="1">
              <a:defRPr/>
            </a:pPr>
            <a:r>
              <a:rPr lang="en-US" dirty="0" smtClean="0"/>
              <a:t>Requires a mechanism to </a:t>
            </a:r>
            <a:r>
              <a:rPr lang="en-US" b="1" dirty="0" smtClean="0"/>
              <a:t>verify</a:t>
            </a:r>
            <a:r>
              <a:rPr lang="en-US" dirty="0" smtClean="0"/>
              <a:t> the current validity of file locations in the bookkeeping systems.  Most systems are ad-hoc or manual.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Previous example?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the first exercise, you formulated a data plan for BLAST.  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Now, you are going to implement the data movement of blast using pre-staging.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749BE4-AA34-2543-B799-B30119B7B088}" type="slidenum">
              <a:rPr lang="en-US" sz="1400">
                <a:solidFill>
                  <a:srgbClr val="FF8000"/>
                </a:solidFill>
              </a:rPr>
              <a:pPr/>
              <a:t>46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https://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twiki.grid.iu.edu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/bin/view/Education/OSGSS2013StorageEx2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7559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7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Lecture 3: Caching and Remote I/O</a:t>
            </a:r>
          </a:p>
        </p:txBody>
      </p:sp>
      <p:sp>
        <p:nvSpPr>
          <p:cNvPr id="5325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Derek Weitzel &lt;dweitzel@cse.unl.edu&gt;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Caching is easy on the OSG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Widely deployed caching servers (required by other experiments)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Tools are easy to use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curl, wget 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Servers are easy to setup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Just need http server, somewhere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17C664-C5BA-694B-8FC8-135C8BD57FF3}" type="slidenum">
              <a:rPr lang="en-US" sz="1400">
                <a:solidFill>
                  <a:srgbClr val="FF8000"/>
                </a:solidFill>
              </a:rPr>
              <a:pPr/>
              <a:t>49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</a:t>
            </a:r>
            <a:r>
              <a:rPr lang="en-US" dirty="0" err="1" smtClean="0"/>
              <a:t>Dropbox</a:t>
            </a:r>
            <a:r>
              <a:rPr lang="en-US" dirty="0" smtClean="0"/>
              <a:t> look like in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Would </a:t>
            </a:r>
            <a:r>
              <a:rPr lang="en-US" dirty="0" err="1"/>
              <a:t>D</a:t>
            </a:r>
            <a:r>
              <a:rPr lang="en-US" dirty="0" err="1" smtClean="0"/>
              <a:t>ropbox</a:t>
            </a:r>
            <a:r>
              <a:rPr lang="en-US" dirty="0" smtClean="0"/>
              <a:t> look the same in Science?</a:t>
            </a:r>
          </a:p>
          <a:p>
            <a:endParaRPr lang="en-US" dirty="0"/>
          </a:p>
          <a:p>
            <a:r>
              <a:rPr lang="en-US" dirty="0" smtClean="0"/>
              <a:t>Do you want a copy of all your files on your computer, and some ‘Cloud’? </a:t>
            </a:r>
          </a:p>
          <a:p>
            <a:pPr lvl="1"/>
            <a:r>
              <a:rPr lang="en-US" dirty="0" smtClean="0"/>
              <a:t>2 copies</a:t>
            </a:r>
          </a:p>
          <a:p>
            <a:endParaRPr lang="en-US" dirty="0"/>
          </a:p>
          <a:p>
            <a:r>
              <a:rPr lang="en-US" dirty="0" smtClean="0"/>
              <a:t>Do you want it accessible from everywhere?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practice, you can cache almost any URL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Site caches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are typically configured to cache any URL, but only accept requests from WN’s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Sites control the size and policy for caches, keep this in mind.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48644D1-0D3B-D841-93F2-9E149F0755B4}" type="slidenum">
              <a:rPr lang="en-US" sz="1400">
                <a:solidFill>
                  <a:srgbClr val="FF8000"/>
                </a:solidFill>
              </a:rPr>
              <a:pPr/>
              <a:t>50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Caching - Pitfalls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curl </a:t>
            </a:r>
            <a:r>
              <a:rPr lang="en-US" dirty="0">
                <a:latin typeface="Arial" charset="0"/>
                <a:ea typeface="ＭＳ Ｐゴシック" charset="0"/>
                <a:cs typeface="Courier" charset="0"/>
              </a:rPr>
              <a:t>– Have to add special argument to use caching:</a:t>
            </a:r>
          </a:p>
          <a:p>
            <a:pPr lvl="1"/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curl -H "Pragma:” &lt;</a:t>
            </a:r>
            <a:r>
              <a:rPr lang="en-US" dirty="0" err="1">
                <a:latin typeface="Courier" charset="0"/>
                <a:ea typeface="ＭＳ Ｐゴシック" charset="0"/>
                <a:cs typeface="Courier" charset="0"/>
              </a:rPr>
              <a:t>url</a:t>
            </a:r>
            <a:r>
              <a:rPr lang="en-US" dirty="0">
                <a:latin typeface="Courier" charset="0"/>
                <a:ea typeface="ＭＳ Ｐゴシック" charset="0"/>
                <a:cs typeface="Courier" charset="0"/>
              </a:rPr>
              <a:t>&gt;</a:t>
            </a:r>
          </a:p>
          <a:p>
            <a:pPr lvl="1"/>
            <a:endParaRPr lang="en-US" dirty="0">
              <a:latin typeface="Courier" charset="0"/>
              <a:ea typeface="ＭＳ Ｐゴシック" charset="0"/>
              <a:cs typeface="Courier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Courier" charset="0"/>
              </a:rPr>
              <a:t>Services like </a:t>
            </a:r>
            <a:r>
              <a:rPr lang="en-US" dirty="0" err="1">
                <a:latin typeface="Arial" charset="0"/>
                <a:ea typeface="ＭＳ Ｐゴシック" charset="0"/>
                <a:cs typeface="Courier" charset="0"/>
              </a:rPr>
              <a:t>Dropbox</a:t>
            </a:r>
            <a:r>
              <a:rPr lang="en-US" dirty="0">
                <a:latin typeface="Arial" charset="0"/>
                <a:ea typeface="ＭＳ Ｐゴシック" charset="0"/>
                <a:cs typeface="Courier" charset="0"/>
              </a:rPr>
              <a:t> and Google Docs explicitly disable caching</a:t>
            </a:r>
          </a:p>
          <a:p>
            <a:pPr lvl="1"/>
            <a:r>
              <a:rPr lang="en-US" dirty="0" err="1">
                <a:latin typeface="Arial" charset="0"/>
                <a:ea typeface="ＭＳ Ｐゴシック" charset="0"/>
                <a:cs typeface="Courier" charset="0"/>
              </a:rPr>
              <a:t>Dropbox</a:t>
            </a:r>
            <a:r>
              <a:rPr lang="en-US" dirty="0">
                <a:latin typeface="Arial" charset="0"/>
                <a:ea typeface="ＭＳ Ｐゴシック" charset="0"/>
                <a:cs typeface="Courier" charset="0"/>
              </a:rPr>
              <a:t>: 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</a:rPr>
              <a:t>cache-control: max-age=0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Courier" charset="0"/>
              </a:rPr>
              <a:t>Google Docs: </a:t>
            </a:r>
            <a:r>
              <a:rPr lang="en-US" sz="1800" dirty="0">
                <a:latin typeface="Courier" charset="0"/>
                <a:ea typeface="ＭＳ Ｐゴシック" charset="0"/>
                <a:cs typeface="Courier" charset="0"/>
              </a:rPr>
              <a:t>Cache-Control: private, max-age=0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Courier" charset="0"/>
              </a:rPr>
              <a:t>They also use </a:t>
            </a:r>
            <a:r>
              <a:rPr lang="en-US" dirty="0" err="1" smtClean="0">
                <a:latin typeface="Arial" charset="0"/>
                <a:ea typeface="ＭＳ Ｐゴシック" charset="0"/>
                <a:cs typeface="Courier" charset="0"/>
              </a:rPr>
              <a:t>uncachable</a:t>
            </a:r>
            <a:r>
              <a:rPr lang="en-US" dirty="0" smtClean="0">
                <a:latin typeface="Arial" charset="0"/>
                <a:ea typeface="ＭＳ Ｐゴシック" charset="0"/>
                <a:cs typeface="Courier" charset="0"/>
              </a:rPr>
              <a:t> HTTPS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E45592-A4D0-A849-9618-4AB4CF350397}" type="slidenum">
              <a:rPr lang="en-US" sz="1400">
                <a:solidFill>
                  <a:srgbClr val="FF8000"/>
                </a:solidFill>
              </a:rPr>
              <a:pPr/>
              <a:t>51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The HTTP protocol is perhaps the most popular application-layer protocol on the planet.</a:t>
            </a:r>
          </a:p>
          <a:p>
            <a:pPr>
              <a:defRPr/>
            </a:pPr>
            <a:r>
              <a:rPr lang="en-US" dirty="0" smtClean="0"/>
              <a:t>Built-in to HTTP 1.1 are elaborate mechanisms to use HTTP through a proxy and for caching.</a:t>
            </a:r>
          </a:p>
          <a:p>
            <a:pPr>
              <a:defRPr/>
            </a:pPr>
            <a:r>
              <a:rPr lang="en-US" dirty="0" smtClean="0"/>
              <a:t>There are mature, widely-used command-line clients for the HTTP protocol on Linux.</a:t>
            </a:r>
          </a:p>
          <a:p>
            <a:pPr lvl="1">
              <a:defRPr/>
            </a:pPr>
            <a:r>
              <a:rPr lang="en-US" dirty="0" smtClean="0"/>
              <a:t>Curl and </a:t>
            </a:r>
            <a:r>
              <a:rPr lang="en-US" dirty="0" err="1" smtClean="0"/>
              <a:t>wget</a:t>
            </a:r>
            <a:r>
              <a:rPr lang="en-US" dirty="0" smtClean="0"/>
              <a:t> are the most popular; we will use </a:t>
            </a:r>
            <a:r>
              <a:rPr lang="en-US" dirty="0" err="1" smtClean="0"/>
              <a:t>wget</a:t>
            </a:r>
            <a:r>
              <a:rPr lang="en-US" dirty="0" smtClean="0"/>
              <a:t> for the exercises.</a:t>
            </a:r>
          </a:p>
          <a:p>
            <a:pPr lvl="2">
              <a:defRPr/>
            </a:pPr>
            <a:r>
              <a:rPr lang="en-US" dirty="0" smtClean="0"/>
              <a:t>Oddly enough, curl disables caching by default.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Caching: What do you need?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 you need is a public webserver… somewhere.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Will pull down files to the worker node through squid cache.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042DB3-1C3E-4D48-9630-BE6674BA2E7D}" type="slidenum">
              <a:rPr lang="en-US" sz="1400">
                <a:solidFill>
                  <a:srgbClr val="FF8000"/>
                </a:solidFill>
              </a:rPr>
              <a:pPr/>
              <a:t>53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Cache Dataflow</a:t>
            </a:r>
          </a:p>
        </p:txBody>
      </p:sp>
      <p:pic>
        <p:nvPicPr>
          <p:cNvPr id="58370" name="Content Placeholder 3" descr="HTTPCach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18" r="-34618"/>
          <a:stretch>
            <a:fillRect/>
          </a:stretch>
        </p:blipFill>
        <p:spPr>
          <a:xfrm>
            <a:off x="-1497013" y="1089025"/>
            <a:ext cx="10355263" cy="5695950"/>
          </a:xfrm>
        </p:spPr>
      </p:pic>
      <p:sp>
        <p:nvSpPr>
          <p:cNvPr id="58371" name="TextBox 4"/>
          <p:cNvSpPr txBox="1">
            <a:spLocks noChangeArrowheads="1"/>
          </p:cNvSpPr>
          <p:nvPr/>
        </p:nvSpPr>
        <p:spPr bwMode="auto">
          <a:xfrm>
            <a:off x="4660900" y="1417638"/>
            <a:ext cx="41656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For this class, we will use:</a:t>
            </a:r>
          </a:p>
          <a:p>
            <a:pPr eaLnBrk="1" hangingPunct="1">
              <a:buFontTx/>
              <a:buChar char="-"/>
            </a:pPr>
            <a:r>
              <a:rPr lang="en-US" sz="1600" dirty="0"/>
              <a:t>Source site: </a:t>
            </a:r>
            <a:r>
              <a:rPr lang="en-US" sz="1600"/>
              <a:t>osg-ss-submit.chtc.wisc.edu</a:t>
            </a:r>
            <a:endParaRPr lang="en-US" sz="1600" dirty="0"/>
          </a:p>
          <a:p>
            <a:pPr eaLnBrk="1" hangingPunct="1">
              <a:buFontTx/>
              <a:buChar char="-"/>
            </a:pPr>
            <a:r>
              <a:rPr lang="en-US" sz="1600" dirty="0"/>
              <a:t>HTTP cache: </a:t>
            </a:r>
            <a:r>
              <a:rPr lang="en-US" sz="1600" dirty="0" err="1"/>
              <a:t>osg-ss-se.chtc.wisc.edu</a:t>
            </a:r>
            <a:endParaRPr lang="en-US" sz="1600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Proxy Request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Here’s the HTTP headers for the request that goes to the proxy osg-ss-se.cs.wisc.edu: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Times" charset="0"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TextBox 1"/>
          <p:cNvSpPr txBox="1">
            <a:spLocks noChangeArrowheads="1"/>
          </p:cNvSpPr>
          <p:nvPr/>
        </p:nvSpPr>
        <p:spPr bwMode="auto">
          <a:xfrm>
            <a:off x="673100" y="3035300"/>
            <a:ext cx="74168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400">
                <a:latin typeface="Courier" charset="0"/>
                <a:cs typeface="Courier" charset="0"/>
              </a:rPr>
              <a:t>GET http://osg-ss-submit.chtc.wisc.edu/~dweitzel/stuff.html HTTP/1.0</a:t>
            </a:r>
          </a:p>
          <a:p>
            <a:pPr eaLnBrk="1" hangingPunct="1">
              <a:buFontTx/>
              <a:buNone/>
            </a:pPr>
            <a:r>
              <a:rPr lang="en-US" sz="1400">
                <a:latin typeface="Courier" charset="0"/>
                <a:cs typeface="Courier" charset="0"/>
              </a:rPr>
              <a:t>User-Agent: Wget/1.11.4 Red Hat modified</a:t>
            </a:r>
          </a:p>
          <a:p>
            <a:pPr eaLnBrk="1" hangingPunct="1">
              <a:buFontTx/>
              <a:buNone/>
            </a:pPr>
            <a:r>
              <a:rPr lang="en-US" sz="1400">
                <a:latin typeface="Courier" charset="0"/>
                <a:cs typeface="Courier" charset="0"/>
              </a:rPr>
              <a:t>Accept: */*</a:t>
            </a:r>
          </a:p>
          <a:p>
            <a:pPr eaLnBrk="1" hangingPunct="1">
              <a:buFontTx/>
              <a:buNone/>
            </a:pPr>
            <a:r>
              <a:rPr lang="en-US" sz="1400">
                <a:latin typeface="Courier" charset="0"/>
                <a:cs typeface="Courier" charset="0"/>
              </a:rPr>
              <a:t>Host: osg-ss-submit.chtc.wisc.edu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Proxy Request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Response: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AB9FB0-89D6-3946-ACA6-8742F94D81E3}" type="slidenum">
              <a:rPr lang="en-US" sz="1400">
                <a:solidFill>
                  <a:srgbClr val="FF8000"/>
                </a:solidFill>
              </a:rPr>
              <a:pPr/>
              <a:t>56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939800" y="2743200"/>
            <a:ext cx="621030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HTTP/1.0 200 OK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Date: Tue, 19 Jun 2012 22:53:26 GMT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Server: Apache/2.2.3 (Scientific Linux)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Last-Modified: Tue, 19 Jun 2012 21:26:56 GMT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ETag: "136d0f-59-4c2d9f120e800"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Accept-Ranges: bytes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Content-Length: 89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Content-Type: text/html; charset=UTF-8</a:t>
            </a:r>
          </a:p>
          <a:p>
            <a:pPr eaLnBrk="1" hangingPunct="1">
              <a:buFontTx/>
              <a:buNone/>
            </a:pPr>
            <a:r>
              <a:rPr lang="en-US" sz="1200">
                <a:solidFill>
                  <a:srgbClr val="FF0000"/>
                </a:solidFill>
                <a:latin typeface="Courier" charset="0"/>
                <a:cs typeface="Courier" charset="0"/>
              </a:rPr>
              <a:t>X-Cache: HIT from osg-ss-se.chtc.wisc.edu</a:t>
            </a:r>
          </a:p>
          <a:p>
            <a:pPr eaLnBrk="1" hangingPunct="1">
              <a:buFontTx/>
              <a:buNone/>
            </a:pPr>
            <a:r>
              <a:rPr lang="en-US" sz="1200">
                <a:solidFill>
                  <a:srgbClr val="FF0000"/>
                </a:solidFill>
                <a:latin typeface="Courier" charset="0"/>
                <a:cs typeface="Courier" charset="0"/>
              </a:rPr>
              <a:t>X-Cache-Lookup: HIT from osg-ss-se.chtc.wisc.edu:3128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Via: 1.0 osg-ss-se.chtc.wisc.edu:3128 (squid/2.6.STABLE21)</a:t>
            </a:r>
          </a:p>
          <a:p>
            <a:pPr eaLnBrk="1" hangingPunct="1">
              <a:buFontTx/>
              <a:buNone/>
            </a:pPr>
            <a:r>
              <a:rPr lang="en-US" sz="1200">
                <a:latin typeface="Courier" charset="0"/>
                <a:cs typeface="Courier" charset="0"/>
              </a:rPr>
              <a:t>Proxy-Connection: close</a:t>
            </a:r>
          </a:p>
          <a:p>
            <a:pPr eaLnBrk="1" hangingPunct="1">
              <a:buFontTx/>
              <a:buNone/>
            </a:pPr>
            <a:endParaRPr lang="en-US" sz="1200">
              <a:latin typeface="Courier" charset="0"/>
              <a:cs typeface="Courier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HTTP Proxy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HTTP Proxy is very popular for small VO’s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Easy to manage, easy to implement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Highly recommend HTTP Proxy for files less than 100MB.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5C7ACE-DB8A-1144-99BD-53E3AD309D5A}" type="slidenum">
              <a:rPr lang="en-US" sz="1400">
                <a:solidFill>
                  <a:srgbClr val="FF8000"/>
                </a:solidFill>
              </a:rPr>
              <a:pPr/>
              <a:t>57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Now on to Remote I/O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Do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you only read parts of the data (skip around in the file?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Do you have data that is only available on the submit host?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Do you have an application that requires a specific directory structure?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468FCC9-C82A-7242-A33C-9443733515AA}" type="slidenum">
              <a:rPr lang="en-US" sz="1400">
                <a:solidFill>
                  <a:srgbClr val="FF8000"/>
                </a:solidFill>
              </a:rPr>
              <a:pPr/>
              <a:t>58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320800"/>
            <a:ext cx="3022600" cy="40664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7500" y="5803900"/>
            <a:ext cx="330200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/>
              <a:t>Remote I/O is for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3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</a:t>
            </a:r>
            <a:r>
              <a:rPr lang="en-US" dirty="0" err="1" smtClean="0"/>
              <a:t>Dropbox</a:t>
            </a:r>
            <a:r>
              <a:rPr lang="en-US" dirty="0" smtClean="0"/>
              <a:t> look like in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think </a:t>
            </a:r>
            <a:r>
              <a:rPr lang="en-US" dirty="0" err="1"/>
              <a:t>D</a:t>
            </a:r>
            <a:r>
              <a:rPr lang="en-US" dirty="0" err="1" smtClean="0"/>
              <a:t>ropbox</a:t>
            </a:r>
            <a:r>
              <a:rPr lang="en-US" dirty="0" smtClean="0"/>
              <a:t> would look different</a:t>
            </a:r>
            <a:endParaRPr lang="en-US" dirty="0"/>
          </a:p>
          <a:p>
            <a:r>
              <a:rPr lang="en-US" dirty="0" smtClean="0"/>
              <a:t>Data is getting too big to have a ‘local’ copy on your desktop, and somewhere else.</a:t>
            </a:r>
            <a:endParaRPr lang="en-US" dirty="0"/>
          </a:p>
          <a:p>
            <a:r>
              <a:rPr lang="en-US" dirty="0" smtClean="0"/>
              <a:t>Want the total dataset somewhere big, and well maintained (Cloud?)</a:t>
            </a:r>
          </a:p>
          <a:p>
            <a:r>
              <a:rPr lang="en-US" dirty="0" smtClean="0"/>
              <a:t>Want only a working set on my desktop.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 descr="Remote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1511300"/>
            <a:ext cx="5968153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7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Remote I/O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will perform Remote I/O with the help of Parrot from ND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It redirects I/O requests back to the submit host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Can ‘pretend’ that a directory is locally accessible.</a:t>
            </a: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FBBB779-2CFB-2C46-B5C4-EF7A54107CC3}" type="slidenum">
              <a:rPr lang="en-US" sz="1400">
                <a:solidFill>
                  <a:srgbClr val="FF8000"/>
                </a:solidFill>
              </a:rPr>
              <a:pPr/>
              <a:t>61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2700"/>
            <a:ext cx="7861300" cy="119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Remote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Remote IO look like in practice?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578100"/>
            <a:ext cx="89916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submit host: </a:t>
            </a:r>
          </a:p>
          <a:p>
            <a:pPr>
              <a:buNone/>
            </a:pPr>
            <a:r>
              <a:rPr lang="en-US" dirty="0" smtClean="0"/>
              <a:t>$ </a:t>
            </a:r>
            <a:r>
              <a:rPr lang="en-US" dirty="0" smtClean="0">
                <a:latin typeface="Courier"/>
                <a:cs typeface="Courier"/>
              </a:rPr>
              <a:t>echo “hello from submit host” &gt; </a:t>
            </a:r>
            <a:r>
              <a:rPr lang="en-US" dirty="0" err="1" smtClean="0">
                <a:latin typeface="Courier"/>
                <a:cs typeface="Courier"/>
              </a:rPr>
              <a:t>newfile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900" y="3924300"/>
            <a:ext cx="8928100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s</a:t>
            </a:r>
            <a:r>
              <a:rPr lang="en-US" dirty="0" smtClean="0"/>
              <a:t>cript on the worker node (in Nebraska?)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$ cat /chirp/CONDOR/home/</a:t>
            </a:r>
            <a:r>
              <a:rPr lang="en-US" dirty="0" err="1" smtClean="0">
                <a:latin typeface="Courier"/>
                <a:cs typeface="Courier"/>
              </a:rPr>
              <a:t>dweitzel</a:t>
            </a:r>
            <a:r>
              <a:rPr lang="en-US" dirty="0" smtClean="0">
                <a:latin typeface="Courier"/>
                <a:cs typeface="Courier"/>
              </a:rPr>
              <a:t>/</a:t>
            </a:r>
            <a:r>
              <a:rPr lang="en-US" dirty="0" err="1" smtClean="0">
                <a:latin typeface="Courier"/>
                <a:cs typeface="Courier"/>
              </a:rPr>
              <a:t>newfile</a:t>
            </a:r>
            <a:endParaRPr lang="en-US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hello from submit host</a:t>
            </a:r>
          </a:p>
          <a:p>
            <a:pPr>
              <a:buNone/>
            </a:pPr>
            <a:r>
              <a:rPr lang="en-US" dirty="0">
                <a:latin typeface="Courier"/>
                <a:cs typeface="Courier"/>
              </a:rPr>
              <a:t>$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04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Celebrate!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36700"/>
            <a:ext cx="4610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48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Downsides of Remote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are some downsides to 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Remote I/O?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 I/O goes through the submit host.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Distributed remote I/O is hard (though can be done, see XrootD)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54F94B-5469-3F47-A60E-698F82BD48DC}" type="slidenum">
              <a:rPr lang="en-US" sz="1400">
                <a:solidFill>
                  <a:srgbClr val="FF8000"/>
                </a:solidFill>
              </a:rPr>
              <a:pPr/>
              <a:t>64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lets do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twiki.grid.iu.edu</a:t>
            </a:r>
            <a:r>
              <a:rPr lang="en-US" dirty="0">
                <a:hlinkClick r:id="rId2"/>
              </a:rPr>
              <a:t>/bin/view/Education/OSGSS2013StorageEx3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67F0C-1EEB-9B45-814F-18B82EFB6B08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7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utur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Common data patterns in HTC Applications.</a:t>
            </a:r>
          </a:p>
          <a:p>
            <a:r>
              <a:rPr lang="en-US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Storage architecture for HTC sites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Strategies for Managing Data.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Reliability and the Cost of Complexity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Prestaging data on the OSG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Advanced Data Management Architectures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4A777F-AC84-9B4E-B740-CE245C13D8B5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228600"/>
            <a:ext cx="850392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CMS Computing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EE734A-5DA3-F448-81FA-D4ACAD739E57}" type="slidenum">
              <a:rPr lang="en-US" sz="1400">
                <a:solidFill>
                  <a:srgbClr val="FFFFFF"/>
                </a:solidFill>
                <a:latin typeface="Candara" charset="0"/>
              </a:rPr>
              <a:pPr eaLnBrk="1" hangingPunct="1"/>
              <a:t>8</a:t>
            </a:fld>
            <a:endParaRPr lang="en-US" sz="1400">
              <a:solidFill>
                <a:srgbClr val="FFFFFF"/>
              </a:solidFill>
              <a:latin typeface="Candara" charset="0"/>
            </a:endParaRPr>
          </a:p>
        </p:txBody>
      </p:sp>
      <p:grpSp>
        <p:nvGrpSpPr>
          <p:cNvPr id="197" name="Group 196"/>
          <p:cNvGrpSpPr>
            <a:grpSpLocks/>
          </p:cNvGrpSpPr>
          <p:nvPr/>
        </p:nvGrpSpPr>
        <p:grpSpPr bwMode="auto">
          <a:xfrm>
            <a:off x="3924300" y="1600200"/>
            <a:ext cx="5059363" cy="3395663"/>
            <a:chOff x="1994647" y="1304365"/>
            <a:chExt cx="4791403" cy="3545541"/>
          </a:xfrm>
        </p:grpSpPr>
        <p:pic>
          <p:nvPicPr>
            <p:cNvPr id="17432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403" y="1317812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3" name="Picture 1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759" y="1671918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4" name="Picture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759" y="2017059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5" name="Picture 1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097" y="2371165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6" name="Picture 1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006" y="2716306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7" name="Picture 1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553" y="1304365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8" name="Picture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909" y="1658471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9" name="Picture 1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909" y="2003612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0" name="Picture 1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247" y="2357718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1" name="Picture 1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156" y="2702859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2" name="Picture 1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647" y="2348753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3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556" y="2693894"/>
              <a:ext cx="1699044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3" name="TextBox 212"/>
          <p:cNvSpPr txBox="1"/>
          <p:nvPr/>
        </p:nvSpPr>
        <p:spPr>
          <a:xfrm>
            <a:off x="6634163" y="5378450"/>
            <a:ext cx="14954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CMS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6 PB raw/run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2438400" y="5378450"/>
            <a:ext cx="11985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 err="1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Phobos</a:t>
            </a:r>
            <a:endParaRPr lang="en-US" sz="1800" dirty="0">
              <a:solidFill>
                <a:prstClr val="white"/>
              </a:solidFill>
              <a:latin typeface="Constantia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50 TB/run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660400" y="5237163"/>
            <a:ext cx="1073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E917</a:t>
            </a:r>
            <a:b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</a:b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5 TB/run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1800" dirty="0">
              <a:solidFill>
                <a:prstClr val="white"/>
              </a:solidFill>
              <a:latin typeface="Constantia"/>
              <a:ea typeface="+mn-ea"/>
              <a:cs typeface="+mn-cs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85800" y="4495800"/>
            <a:ext cx="441325" cy="468313"/>
            <a:chOff x="6661635" y="1524000"/>
            <a:chExt cx="1872765" cy="1828800"/>
          </a:xfrm>
        </p:grpSpPr>
        <p:pic>
          <p:nvPicPr>
            <p:cNvPr id="17420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435" y="15240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1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835" y="16764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2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235" y="18288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3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3635" y="19812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035" y="21336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435" y="22860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835" y="24384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7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835" y="1860176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635" y="1860176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9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210" y="1981200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0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235" y="2088776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1" name="Picture 4" descr="C:\Users\burt\Dropbox\dvdsalph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635" y="2241176"/>
              <a:ext cx="653565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114800"/>
            <a:ext cx="803275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TextBox 2"/>
          <p:cNvSpPr txBox="1">
            <a:spLocks noChangeArrowheads="1"/>
          </p:cNvSpPr>
          <p:nvPr/>
        </p:nvSpPr>
        <p:spPr bwMode="auto">
          <a:xfrm>
            <a:off x="444500" y="3975100"/>
            <a:ext cx="901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1997</a:t>
            </a:r>
          </a:p>
        </p:txBody>
      </p:sp>
      <p:sp>
        <p:nvSpPr>
          <p:cNvPr id="17418" name="TextBox 4"/>
          <p:cNvSpPr txBox="1">
            <a:spLocks noChangeArrowheads="1"/>
          </p:cNvSpPr>
          <p:nvPr/>
        </p:nvSpPr>
        <p:spPr bwMode="auto">
          <a:xfrm>
            <a:off x="2324100" y="3530600"/>
            <a:ext cx="88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2000</a:t>
            </a:r>
          </a:p>
        </p:txBody>
      </p:sp>
      <p:sp>
        <p:nvSpPr>
          <p:cNvPr id="17419" name="TextBox 5"/>
          <p:cNvSpPr txBox="1">
            <a:spLocks noChangeArrowheads="1"/>
          </p:cNvSpPr>
          <p:nvPr/>
        </p:nvSpPr>
        <p:spPr bwMode="auto">
          <a:xfrm>
            <a:off x="5295900" y="1003300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Now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-0.14809 0.01968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3" y="9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L -0.17986 0.1386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3" y="692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1335 -0.02686 " pathEditMode="relative" rAng="0" ptsTypes="AA">
                                      <p:cBhvr>
                                        <p:cTn id="18" dur="4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4" y="-13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22014 -0.0289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7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228600"/>
            <a:ext cx="850392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CMS Computing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747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39026F-0447-0D45-B446-FD91482CF00C}" type="slidenum">
              <a:rPr lang="en-US" sz="1400">
                <a:solidFill>
                  <a:srgbClr val="FFFFFF"/>
                </a:solidFill>
                <a:latin typeface="Candara" charset="0"/>
              </a:rPr>
              <a:pPr eaLnBrk="1" hangingPunct="1"/>
              <a:t>9</a:t>
            </a:fld>
            <a:endParaRPr lang="en-US" sz="1400">
              <a:solidFill>
                <a:srgbClr val="FFFFFF"/>
              </a:solidFill>
              <a:latin typeface="Candara" charset="0"/>
            </a:endParaRPr>
          </a:p>
        </p:txBody>
      </p:sp>
      <p:pic>
        <p:nvPicPr>
          <p:cNvPr id="7475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35288"/>
            <a:ext cx="44196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1524000"/>
            <a:ext cx="44196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935288"/>
            <a:ext cx="44196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5400" y="1951038"/>
            <a:ext cx="279558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Total needed data volume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on tape: 84 PB</a:t>
            </a:r>
          </a:p>
        </p:txBody>
      </p:sp>
      <p:pic>
        <p:nvPicPr>
          <p:cNvPr id="74759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9738" y="5683250"/>
            <a:ext cx="3127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5800725"/>
            <a:ext cx="1905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1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3575" y="5683250"/>
            <a:ext cx="312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2175" y="5683250"/>
            <a:ext cx="312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666875" y="6030913"/>
            <a:ext cx="9239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 err="1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Phobos</a:t>
            </a:r>
            <a:endParaRPr lang="en-US" sz="1800" dirty="0">
              <a:solidFill>
                <a:prstClr val="white"/>
              </a:solidFill>
              <a:latin typeface="Constantia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0063" y="5964238"/>
            <a:ext cx="6286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1800" dirty="0">
                <a:solidFill>
                  <a:prstClr val="white"/>
                </a:solidFill>
                <a:latin typeface="Constantia"/>
                <a:ea typeface="+mn-ea"/>
                <a:cs typeface="+mn-cs"/>
              </a:rPr>
              <a:t>E917</a:t>
            </a:r>
          </a:p>
        </p:txBody>
      </p:sp>
      <p:pic>
        <p:nvPicPr>
          <p:cNvPr id="74765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" y="5800725"/>
            <a:ext cx="190500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433838"/>
      </a:dk2>
      <a:lt2>
        <a:srgbClr val="D8D8DC"/>
      </a:lt2>
      <a:accent1>
        <a:srgbClr val="9AA977"/>
      </a:accent1>
      <a:accent2>
        <a:srgbClr val="7BA8A9"/>
      </a:accent2>
      <a:accent3>
        <a:srgbClr val="907E8C"/>
      </a:accent3>
      <a:accent4>
        <a:srgbClr val="6AA07E"/>
      </a:accent4>
      <a:accent5>
        <a:srgbClr val="A5826D"/>
      </a:accent5>
      <a:accent6>
        <a:srgbClr val="BAB5A6"/>
      </a:accent6>
      <a:hlink>
        <a:srgbClr val="50797A"/>
      </a:hlink>
      <a:folHlink>
        <a:srgbClr val="806268"/>
      </a:folHlink>
    </a:clrScheme>
    <a:fontScheme name="Slate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100000">
              <a:schemeClr val="phClr">
                <a:tint val="100000"/>
                <a:shade val="80000"/>
                <a:satMod val="13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5000"/>
              </a:schemeClr>
              <a:schemeClr val="phClr">
                <a:tint val="80000"/>
                <a:satMod val="115000"/>
              </a:schemeClr>
            </a:duotone>
          </a:blip>
          <a:stretch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>
              <a:srgbClr val="151515">
                <a:alpha val="90000"/>
              </a:srgbClr>
            </a:innerShdw>
          </a:effectLst>
          <a:scene3d>
            <a:camera prst="orthographicFront">
              <a:rot lat="0" lon="0" rev="0"/>
            </a:camera>
            <a:lightRig rig="glow" dir="tl"/>
          </a:scene3d>
          <a:sp3d prstMaterial="softmetal">
            <a:bevelT w="0" h="0"/>
          </a:sp3d>
        </a:effectStyle>
        <a:effectStyle>
          <a:effectLst>
            <a:outerShdw blurRad="63500" dist="101600" dir="3000000" sx="101000" sy="101000" rotWithShape="0">
              <a:srgbClr val="252525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morning" dir="tr">
              <a:rot lat="0" lon="0" rev="1500000"/>
            </a:lightRig>
          </a:scene3d>
          <a:sp3d prstMaterial="translucentPowder">
            <a:bevelT w="38100" h="12700"/>
          </a:sp3d>
        </a:effectStyle>
      </a:effectStyleLst>
      <a:bgFillStyleLst>
        <a:blipFill rotWithShape="1">
          <a:blip xmlns:r="http://schemas.openxmlformats.org/officeDocument/2006/relationships" r:embed="rId2">
            <a:duotone>
              <a:schemeClr val="phClr">
                <a:shade val="70000"/>
                <a:satMod val="115000"/>
              </a:schemeClr>
              <a:schemeClr val="phClr">
                <a:tint val="70000"/>
                <a:satMod val="135000"/>
              </a:schemeClr>
            </a:duotone>
          </a:blip>
          <a:stretch/>
        </a:blip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70000"/>
                <a:satMod val="135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75000"/>
                <a:satMod val="115000"/>
              </a:schemeClr>
              <a:schemeClr val="phClr">
                <a:tint val="80000"/>
                <a:satMod val="12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22939</TotalTime>
  <Words>2944</Words>
  <Application>Microsoft Macintosh PowerPoint</Application>
  <PresentationFormat>On-screen Show (4:3)</PresentationFormat>
  <Paragraphs>390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OSG-Summer-School-Template</vt:lpstr>
      <vt:lpstr>Slate</vt:lpstr>
      <vt:lpstr>Distributed Storage Wednesday morning, 9:00am</vt:lpstr>
      <vt:lpstr>Who Am I?</vt:lpstr>
      <vt:lpstr>Cloud Storage?</vt:lpstr>
      <vt:lpstr>Why did you use cloud storage?</vt:lpstr>
      <vt:lpstr>What would Dropbox look like in Science?</vt:lpstr>
      <vt:lpstr>What would Dropbox look like in Science?</vt:lpstr>
      <vt:lpstr>Outline</vt:lpstr>
      <vt:lpstr>CMS Computing</vt:lpstr>
      <vt:lpstr>CMS Computing</vt:lpstr>
      <vt:lpstr>Common Storage Patterns</vt:lpstr>
      <vt:lpstr>Common Storage Patterns</vt:lpstr>
      <vt:lpstr>Classifying Usage</vt:lpstr>
      <vt:lpstr>Why we care about quantities?</vt:lpstr>
      <vt:lpstr>Why we care about quantities?</vt:lpstr>
      <vt:lpstr>Examples of usage</vt:lpstr>
      <vt:lpstr>Simulation</vt:lpstr>
      <vt:lpstr>Searches</vt:lpstr>
      <vt:lpstr>Data Processing</vt:lpstr>
      <vt:lpstr>Analysis</vt:lpstr>
      <vt:lpstr>OSG Anti-Patterns</vt:lpstr>
      <vt:lpstr>Exercise to help identify problems</vt:lpstr>
      <vt:lpstr>Questions?</vt:lpstr>
      <vt:lpstr>Exercise</vt:lpstr>
      <vt:lpstr>Lecture 2: Using Remote Storage Systems</vt:lpstr>
      <vt:lpstr>Last Exercise</vt:lpstr>
      <vt:lpstr>Last Exercise</vt:lpstr>
      <vt:lpstr>Storage Architectures on the OSG</vt:lpstr>
      <vt:lpstr>Storage at OSG CEs</vt:lpstr>
      <vt:lpstr>Why Not?</vt:lpstr>
      <vt:lpstr>Storage Elements</vt:lpstr>
      <vt:lpstr>Storage Elements on the OSG</vt:lpstr>
      <vt:lpstr>SE Internals</vt:lpstr>
      <vt:lpstr>Complicated?</vt:lpstr>
      <vt:lpstr>GridFTP in One Slide</vt:lpstr>
      <vt:lpstr>SRM</vt:lpstr>
      <vt:lpstr>Data Access Methods</vt:lpstr>
      <vt:lpstr>Job Sandbox</vt:lpstr>
      <vt:lpstr>Prestaging</vt:lpstr>
      <vt:lpstr>Caching</vt:lpstr>
      <vt:lpstr>Remote I/O</vt:lpstr>
      <vt:lpstr>Scalability</vt:lpstr>
      <vt:lpstr>The Cost of Reliability</vt:lpstr>
      <vt:lpstr>Comparing Compute and Storage</vt:lpstr>
      <vt:lpstr>Comparing Compute and Storage</vt:lpstr>
      <vt:lpstr>Prestaging Data on the OSG</vt:lpstr>
      <vt:lpstr>Previous example?</vt:lpstr>
      <vt:lpstr>Exercise Time!</vt:lpstr>
      <vt:lpstr>Lecture 3: Caching and Remote I/O</vt:lpstr>
      <vt:lpstr>HTTP Caching is easy on the OSG</vt:lpstr>
      <vt:lpstr>HTTP Caching</vt:lpstr>
      <vt:lpstr>HTTP Caching - Pitfalls</vt:lpstr>
      <vt:lpstr>HTTP Caching</vt:lpstr>
      <vt:lpstr>HTTP Caching: What do you need?</vt:lpstr>
      <vt:lpstr>HTTP Cache Dataflow</vt:lpstr>
      <vt:lpstr>Proxy Request</vt:lpstr>
      <vt:lpstr>Proxy Request</vt:lpstr>
      <vt:lpstr>HTTP Proxy</vt:lpstr>
      <vt:lpstr>Now on to Remote I/O</vt:lpstr>
      <vt:lpstr>PowerPoint Presentation</vt:lpstr>
      <vt:lpstr>Remote I/O</vt:lpstr>
      <vt:lpstr>Remote I/O</vt:lpstr>
      <vt:lpstr>Examples of Remote I/O</vt:lpstr>
      <vt:lpstr>Celebrate!</vt:lpstr>
      <vt:lpstr>Downsides of Remote I/O</vt:lpstr>
      <vt:lpstr>Now lets do it!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keywords/>
  <cp:lastModifiedBy>Derek Weitzel</cp:lastModifiedBy>
  <cp:revision>101</cp:revision>
  <cp:lastPrinted>2007-02-13T22:42:37Z</cp:lastPrinted>
  <dcterms:created xsi:type="dcterms:W3CDTF">2010-07-18T15:11:48Z</dcterms:created>
  <dcterms:modified xsi:type="dcterms:W3CDTF">2013-06-26T04:14:14Z</dcterms:modified>
</cp:coreProperties>
</file>